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4" r:id="rId8"/>
    <p:sldId id="262" r:id="rId9"/>
    <p:sldId id="263" r:id="rId10"/>
    <p:sldId id="265" r:id="rId11"/>
    <p:sldId id="267" r:id="rId12"/>
    <p:sldId id="272" r:id="rId13"/>
    <p:sldId id="273" r:id="rId14"/>
    <p:sldId id="275" r:id="rId15"/>
    <p:sldId id="269" r:id="rId16"/>
    <p:sldId id="276" r:id="rId17"/>
    <p:sldId id="270" r:id="rId18"/>
    <p:sldId id="271" r:id="rId19"/>
    <p:sldId id="274" r:id="rId20"/>
    <p:sldId id="284" r:id="rId21"/>
    <p:sldId id="277" r:id="rId22"/>
    <p:sldId id="278" r:id="rId23"/>
    <p:sldId id="280" r:id="rId24"/>
    <p:sldId id="279" r:id="rId25"/>
    <p:sldId id="282" r:id="rId26"/>
    <p:sldId id="281" r:id="rId27"/>
    <p:sldId id="283" r:id="rId28"/>
    <p:sldId id="287" r:id="rId29"/>
    <p:sldId id="288" r:id="rId30"/>
    <p:sldId id="285" r:id="rId31"/>
    <p:sldId id="286"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varScale="1">
        <p:scale>
          <a:sx n="62" d="100"/>
          <a:sy n="62" d="100"/>
        </p:scale>
        <p:origin x="8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E6DF-E481-480E-BE5A-326114B4A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3CC1D7-2BD5-4149-9A64-57E47F4DD7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ABB599-31AF-447F-AF83-60805B60A933}"/>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5" name="Footer Placeholder 4">
            <a:extLst>
              <a:ext uri="{FF2B5EF4-FFF2-40B4-BE49-F238E27FC236}">
                <a16:creationId xmlns:a16="http://schemas.microsoft.com/office/drawing/2014/main" id="{4B00627A-C7DF-40E7-8F85-1BB200AA2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E92AE-6F02-4308-9369-3D1A73E81F1E}"/>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728739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DDB2-DFA4-4CF6-ABA8-E7E3D30814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92C209-E88A-49E9-9C5A-EDD0CBE21A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D70B0-8AC6-42E4-B21B-67C6A3195C26}"/>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5" name="Footer Placeholder 4">
            <a:extLst>
              <a:ext uri="{FF2B5EF4-FFF2-40B4-BE49-F238E27FC236}">
                <a16:creationId xmlns:a16="http://schemas.microsoft.com/office/drawing/2014/main" id="{57A1DAA2-F856-47F6-ADE8-4F8052A77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9221A-02CA-4732-BB00-F0DC4A21AC0D}"/>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791519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C2C393-D998-4566-86C8-94166A7B9B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63FBEF-DCCE-43A9-BC96-B17D6783F2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22846-B760-451C-A687-5A4690ADC27C}"/>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5" name="Footer Placeholder 4">
            <a:extLst>
              <a:ext uri="{FF2B5EF4-FFF2-40B4-BE49-F238E27FC236}">
                <a16:creationId xmlns:a16="http://schemas.microsoft.com/office/drawing/2014/main" id="{A4CAFF4A-66B5-4421-89A6-592631689F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51303-28C1-4BDD-9332-30BF1DFB9ADD}"/>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2989964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0231-CD24-4651-84A3-E31D565A97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62083D-6AF1-4E5B-A2BB-4608BA98FB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0A297-C2A7-4570-94DA-6BDC3D15FE09}"/>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5" name="Footer Placeholder 4">
            <a:extLst>
              <a:ext uri="{FF2B5EF4-FFF2-40B4-BE49-F238E27FC236}">
                <a16:creationId xmlns:a16="http://schemas.microsoft.com/office/drawing/2014/main" id="{C025A119-972D-4081-971C-084BF0702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12D45-B8F3-4993-ADAB-34F45B903EAC}"/>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195853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29C9-26A0-4DF7-9F91-8983D8515B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1EF47F-1BA4-4DB8-93B2-445F08A872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C220DA-44B2-471A-9A75-B6D5A6DE143A}"/>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5" name="Footer Placeholder 4">
            <a:extLst>
              <a:ext uri="{FF2B5EF4-FFF2-40B4-BE49-F238E27FC236}">
                <a16:creationId xmlns:a16="http://schemas.microsoft.com/office/drawing/2014/main" id="{332C8F00-6A80-4E67-9685-CD1C6C849D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EC848-F3F8-40E3-A769-3C517C29D331}"/>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164928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9C06-ABED-4215-8694-4BFE1BE97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5867B-3697-4B99-A37F-C3D696EB40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748DCD-43E7-4F7B-83EC-D5E335DE49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FA2C48-2B51-4448-8CB9-B44D4927CA7C}"/>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6" name="Footer Placeholder 5">
            <a:extLst>
              <a:ext uri="{FF2B5EF4-FFF2-40B4-BE49-F238E27FC236}">
                <a16:creationId xmlns:a16="http://schemas.microsoft.com/office/drawing/2014/main" id="{A777C044-7D11-4264-B18D-F7D07E39F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14E52-24F5-4293-B9ED-DD5D6C49C579}"/>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3459033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0A01-0354-45F4-A53D-25C2F96CED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B96E56-3F22-4F29-87AF-AE4D7894DC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B081CE-EBEB-4A1A-9551-E3E9C95993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FE03BD-1442-49A5-98E3-078DE11E48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CEBADD-751A-4C21-B708-2CE446AFA2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6F3CBE-98E2-444C-A459-E007165C448F}"/>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8" name="Footer Placeholder 7">
            <a:extLst>
              <a:ext uri="{FF2B5EF4-FFF2-40B4-BE49-F238E27FC236}">
                <a16:creationId xmlns:a16="http://schemas.microsoft.com/office/drawing/2014/main" id="{D0D0B611-CB7F-4EA9-824E-AE000763C3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C63D37-F808-4D78-90BA-2C9088CCE673}"/>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705113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3C4D-1AFB-43A0-8479-C4D6AF7F61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0E5DC-98DD-4176-A1E2-60D143DA6B17}"/>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4" name="Footer Placeholder 3">
            <a:extLst>
              <a:ext uri="{FF2B5EF4-FFF2-40B4-BE49-F238E27FC236}">
                <a16:creationId xmlns:a16="http://schemas.microsoft.com/office/drawing/2014/main" id="{3EE81D6F-C602-4E69-95CD-5087DABB04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0686AF-CF73-4B62-9B99-D3A0B025AFAA}"/>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1543563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D8CAAE-F7A2-441C-A4A5-B0A812C82F13}"/>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3" name="Footer Placeholder 2">
            <a:extLst>
              <a:ext uri="{FF2B5EF4-FFF2-40B4-BE49-F238E27FC236}">
                <a16:creationId xmlns:a16="http://schemas.microsoft.com/office/drawing/2014/main" id="{D93A4F31-ACD8-4ED2-A880-30469BC301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E6AEB3-B77E-493A-B9CE-466184399F5C}"/>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256457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87D8F-4F04-464F-B75C-DB72A40D69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C8A2E8-9194-4FC7-87A7-1A1DBBC6C7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D0831F-AB4F-4952-9171-46FCD3F4C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60795-CF72-42B4-8E7E-AEAF2F3A8994}"/>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6" name="Footer Placeholder 5">
            <a:extLst>
              <a:ext uri="{FF2B5EF4-FFF2-40B4-BE49-F238E27FC236}">
                <a16:creationId xmlns:a16="http://schemas.microsoft.com/office/drawing/2014/main" id="{B96A8CE5-3A5A-44F0-8373-EF2020F318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BC59E-F22C-47CE-B6F5-6C3871686F3F}"/>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2350511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79C2-40E1-492E-B092-D67E693EB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0596FC-B267-45FD-B8B2-0CE47C3C6B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B894F4-B27D-49D3-A48D-3406746FA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EE583A-9AE1-498C-9D29-8AB879F8DB35}"/>
              </a:ext>
            </a:extLst>
          </p:cNvPr>
          <p:cNvSpPr>
            <a:spLocks noGrp="1"/>
          </p:cNvSpPr>
          <p:nvPr>
            <p:ph type="dt" sz="half" idx="10"/>
          </p:nvPr>
        </p:nvSpPr>
        <p:spPr/>
        <p:txBody>
          <a:bodyPr/>
          <a:lstStyle/>
          <a:p>
            <a:fld id="{E5E2F9D2-8BA5-4494-B93D-66FE88B2EB55}" type="datetimeFigureOut">
              <a:rPr lang="en-US" smtClean="0"/>
              <a:t>7/20/2022</a:t>
            </a:fld>
            <a:endParaRPr lang="en-US"/>
          </a:p>
        </p:txBody>
      </p:sp>
      <p:sp>
        <p:nvSpPr>
          <p:cNvPr id="6" name="Footer Placeholder 5">
            <a:extLst>
              <a:ext uri="{FF2B5EF4-FFF2-40B4-BE49-F238E27FC236}">
                <a16:creationId xmlns:a16="http://schemas.microsoft.com/office/drawing/2014/main" id="{C086844A-A760-4941-9DFA-C11338CA40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F9A02-37A3-41EF-8BC6-520F4A66C785}"/>
              </a:ext>
            </a:extLst>
          </p:cNvPr>
          <p:cNvSpPr>
            <a:spLocks noGrp="1"/>
          </p:cNvSpPr>
          <p:nvPr>
            <p:ph type="sldNum" sz="quarter" idx="12"/>
          </p:nvPr>
        </p:nvSpPr>
        <p:spPr/>
        <p:txBody>
          <a:bodyPr/>
          <a:lstStyle/>
          <a:p>
            <a:fld id="{3DE632DF-02B4-4647-A8C3-E622F2FF31EC}" type="slidenum">
              <a:rPr lang="en-US" smtClean="0"/>
              <a:t>‹#›</a:t>
            </a:fld>
            <a:endParaRPr lang="en-US"/>
          </a:p>
        </p:txBody>
      </p:sp>
    </p:spTree>
    <p:extLst>
      <p:ext uri="{BB962C8B-B14F-4D97-AF65-F5344CB8AC3E}">
        <p14:creationId xmlns:p14="http://schemas.microsoft.com/office/powerpoint/2010/main" val="2536308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68FF03-CA9E-4061-A813-19BF3F2DC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0E2846-4D0F-4040-9A6E-A1B83927D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5E7C1-D2E2-4588-9B9C-1FE9E2A69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E2F9D2-8BA5-4494-B93D-66FE88B2EB55}" type="datetimeFigureOut">
              <a:rPr lang="en-US" smtClean="0"/>
              <a:t>7/20/2022</a:t>
            </a:fld>
            <a:endParaRPr lang="en-US"/>
          </a:p>
        </p:txBody>
      </p:sp>
      <p:sp>
        <p:nvSpPr>
          <p:cNvPr id="5" name="Footer Placeholder 4">
            <a:extLst>
              <a:ext uri="{FF2B5EF4-FFF2-40B4-BE49-F238E27FC236}">
                <a16:creationId xmlns:a16="http://schemas.microsoft.com/office/drawing/2014/main" id="{14BC386C-08AC-4571-9789-F02DA2182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11A1A8-F297-43C4-B739-71D19EFB4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632DF-02B4-4647-A8C3-E622F2FF31EC}" type="slidenum">
              <a:rPr lang="en-US" smtClean="0"/>
              <a:t>‹#›</a:t>
            </a:fld>
            <a:endParaRPr lang="en-US"/>
          </a:p>
        </p:txBody>
      </p:sp>
    </p:spTree>
    <p:extLst>
      <p:ext uri="{BB962C8B-B14F-4D97-AF65-F5344CB8AC3E}">
        <p14:creationId xmlns:p14="http://schemas.microsoft.com/office/powerpoint/2010/main" val="2849689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C9FA-9BEB-46EF-8726-D6D98A740990}"/>
              </a:ext>
            </a:extLst>
          </p:cNvPr>
          <p:cNvSpPr>
            <a:spLocks noGrp="1"/>
          </p:cNvSpPr>
          <p:nvPr>
            <p:ph type="ctrTitle"/>
          </p:nvPr>
        </p:nvSpPr>
        <p:spPr/>
        <p:txBody>
          <a:bodyPr/>
          <a:lstStyle/>
          <a:p>
            <a:r>
              <a:rPr lang="en-US"/>
              <a:t>DevOps</a:t>
            </a:r>
            <a:endParaRPr lang="en-US" dirty="0"/>
          </a:p>
        </p:txBody>
      </p:sp>
      <p:sp>
        <p:nvSpPr>
          <p:cNvPr id="3" name="Subtitle 2">
            <a:extLst>
              <a:ext uri="{FF2B5EF4-FFF2-40B4-BE49-F238E27FC236}">
                <a16:creationId xmlns:a16="http://schemas.microsoft.com/office/drawing/2014/main" id="{08EC7BED-81A5-46CE-8E8D-3DFA416572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02953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Diagram&#10;&#10;Description automatically generated">
            <a:extLst>
              <a:ext uri="{FF2B5EF4-FFF2-40B4-BE49-F238E27FC236}">
                <a16:creationId xmlns:a16="http://schemas.microsoft.com/office/drawing/2014/main" id="{6FA6C73D-0E8A-44E8-AA27-462DB25784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61841"/>
            <a:ext cx="10905066" cy="5534318"/>
          </a:xfrm>
          <a:prstGeom prst="rect">
            <a:avLst/>
          </a:prstGeom>
        </p:spPr>
      </p:pic>
    </p:spTree>
    <p:extLst>
      <p:ext uri="{BB962C8B-B14F-4D97-AF65-F5344CB8AC3E}">
        <p14:creationId xmlns:p14="http://schemas.microsoft.com/office/powerpoint/2010/main" val="4017280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Diagram&#10;&#10;Description automatically generated">
            <a:extLst>
              <a:ext uri="{FF2B5EF4-FFF2-40B4-BE49-F238E27FC236}">
                <a16:creationId xmlns:a16="http://schemas.microsoft.com/office/drawing/2014/main" id="{3604C3A4-51D4-49C6-9019-89A0967BB1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75471"/>
            <a:ext cx="10905066" cy="5507057"/>
          </a:xfrm>
          <a:prstGeom prst="rect">
            <a:avLst/>
          </a:prstGeom>
        </p:spPr>
      </p:pic>
    </p:spTree>
    <p:extLst>
      <p:ext uri="{BB962C8B-B14F-4D97-AF65-F5344CB8AC3E}">
        <p14:creationId xmlns:p14="http://schemas.microsoft.com/office/powerpoint/2010/main" val="559537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imeline&#10;&#10;Description automatically generated">
            <a:extLst>
              <a:ext uri="{FF2B5EF4-FFF2-40B4-BE49-F238E27FC236}">
                <a16:creationId xmlns:a16="http://schemas.microsoft.com/office/drawing/2014/main" id="{BDC8E3FF-0DA1-477E-86C3-94FA083D5A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702735"/>
            <a:ext cx="10905066" cy="5452530"/>
          </a:xfrm>
          <a:prstGeom prst="rect">
            <a:avLst/>
          </a:prstGeom>
        </p:spPr>
      </p:pic>
    </p:spTree>
    <p:extLst>
      <p:ext uri="{BB962C8B-B14F-4D97-AF65-F5344CB8AC3E}">
        <p14:creationId xmlns:p14="http://schemas.microsoft.com/office/powerpoint/2010/main" val="3607004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with medium confidence">
            <a:extLst>
              <a:ext uri="{FF2B5EF4-FFF2-40B4-BE49-F238E27FC236}">
                <a16:creationId xmlns:a16="http://schemas.microsoft.com/office/drawing/2014/main" id="{71FB4498-4058-406E-A876-FDE7BED53A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988993"/>
            <a:ext cx="10905066" cy="4880014"/>
          </a:xfrm>
          <a:prstGeom prst="rect">
            <a:avLst/>
          </a:prstGeom>
        </p:spPr>
      </p:pic>
    </p:spTree>
    <p:extLst>
      <p:ext uri="{BB962C8B-B14F-4D97-AF65-F5344CB8AC3E}">
        <p14:creationId xmlns:p14="http://schemas.microsoft.com/office/powerpoint/2010/main" val="3238513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58DD292D-9ACB-44B7-B3D9-5A43F4BEEE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61840"/>
            <a:ext cx="10905066" cy="5534318"/>
          </a:xfrm>
          <a:prstGeom prst="rect">
            <a:avLst/>
          </a:prstGeom>
        </p:spPr>
      </p:pic>
    </p:spTree>
    <p:extLst>
      <p:ext uri="{BB962C8B-B14F-4D97-AF65-F5344CB8AC3E}">
        <p14:creationId xmlns:p14="http://schemas.microsoft.com/office/powerpoint/2010/main" val="1599988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F0EE6AB5-3D56-4B33-A28D-8B2F7264BF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00" y="355600"/>
            <a:ext cx="11379200" cy="5984240"/>
          </a:xfrm>
          <a:prstGeom prst="rect">
            <a:avLst/>
          </a:prstGeom>
        </p:spPr>
      </p:pic>
    </p:spTree>
    <p:extLst>
      <p:ext uri="{BB962C8B-B14F-4D97-AF65-F5344CB8AC3E}">
        <p14:creationId xmlns:p14="http://schemas.microsoft.com/office/powerpoint/2010/main" val="776197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with low confidence">
            <a:extLst>
              <a:ext uri="{FF2B5EF4-FFF2-40B4-BE49-F238E27FC236}">
                <a16:creationId xmlns:a16="http://schemas.microsoft.com/office/drawing/2014/main" id="{A4112443-6BCF-48EF-892A-3F458230B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 y="487680"/>
            <a:ext cx="11308079" cy="6024880"/>
          </a:xfrm>
          <a:prstGeom prst="rect">
            <a:avLst/>
          </a:prstGeom>
        </p:spPr>
      </p:pic>
    </p:spTree>
    <p:extLst>
      <p:ext uri="{BB962C8B-B14F-4D97-AF65-F5344CB8AC3E}">
        <p14:creationId xmlns:p14="http://schemas.microsoft.com/office/powerpoint/2010/main" val="790944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072326FC-7086-4F2D-9E6A-130E82BCB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683379-C21E-4309-8CF8-50646AFA4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257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0E8BF025-D9AD-42E7-A49A-9599D96D4A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61" b="1"/>
          <a:stretch/>
        </p:blipFill>
        <p:spPr>
          <a:xfrm>
            <a:off x="643467" y="643467"/>
            <a:ext cx="10905066" cy="5571066"/>
          </a:xfrm>
          <a:prstGeom prst="rect">
            <a:avLst/>
          </a:prstGeom>
        </p:spPr>
      </p:pic>
    </p:spTree>
    <p:extLst>
      <p:ext uri="{BB962C8B-B14F-4D97-AF65-F5344CB8AC3E}">
        <p14:creationId xmlns:p14="http://schemas.microsoft.com/office/powerpoint/2010/main" val="3147217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3">
            <a:extLst>
              <a:ext uri="{FF2B5EF4-FFF2-40B4-BE49-F238E27FC236}">
                <a16:creationId xmlns:a16="http://schemas.microsoft.com/office/drawing/2014/main" id="{072326FC-7086-4F2D-9E6A-130E82BCB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683379-C21E-4309-8CF8-50646AFA4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D7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Diagram&#10;&#10;Description automatically generated">
            <a:extLst>
              <a:ext uri="{FF2B5EF4-FFF2-40B4-BE49-F238E27FC236}">
                <a16:creationId xmlns:a16="http://schemas.microsoft.com/office/drawing/2014/main" id="{D64B27BE-F1CA-48DB-A354-4B9A706A43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61" b="1"/>
          <a:stretch/>
        </p:blipFill>
        <p:spPr>
          <a:xfrm>
            <a:off x="643467" y="643467"/>
            <a:ext cx="10905066" cy="5571066"/>
          </a:xfrm>
          <a:prstGeom prst="rect">
            <a:avLst/>
          </a:prstGeom>
        </p:spPr>
      </p:pic>
    </p:spTree>
    <p:extLst>
      <p:ext uri="{BB962C8B-B14F-4D97-AF65-F5344CB8AC3E}">
        <p14:creationId xmlns:p14="http://schemas.microsoft.com/office/powerpoint/2010/main" val="245858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5DF309DC-D269-45DE-8D14-A65059199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75471"/>
            <a:ext cx="10905066" cy="5507057"/>
          </a:xfrm>
          <a:prstGeom prst="rect">
            <a:avLst/>
          </a:prstGeom>
        </p:spPr>
      </p:pic>
    </p:spTree>
    <p:extLst>
      <p:ext uri="{BB962C8B-B14F-4D97-AF65-F5344CB8AC3E}">
        <p14:creationId xmlns:p14="http://schemas.microsoft.com/office/powerpoint/2010/main" val="372085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Text&#10;&#10;Description automatically generated with low confidence">
            <a:extLst>
              <a:ext uri="{FF2B5EF4-FFF2-40B4-BE49-F238E27FC236}">
                <a16:creationId xmlns:a16="http://schemas.microsoft.com/office/drawing/2014/main" id="{2EA541BF-C537-4430-8B75-430D6C998C7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73" r="2589"/>
          <a:stretch/>
        </p:blipFill>
        <p:spPr>
          <a:xfrm>
            <a:off x="20" y="1282"/>
            <a:ext cx="12191980" cy="6856718"/>
          </a:xfrm>
          <a:prstGeom prst="rect">
            <a:avLst/>
          </a:prstGeom>
        </p:spPr>
      </p:pic>
    </p:spTree>
    <p:extLst>
      <p:ext uri="{BB962C8B-B14F-4D97-AF65-F5344CB8AC3E}">
        <p14:creationId xmlns:p14="http://schemas.microsoft.com/office/powerpoint/2010/main" val="493945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D4F635A0-1B8E-428E-8B55-07F0D3B509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75471"/>
            <a:ext cx="10905066" cy="5507057"/>
          </a:xfrm>
          <a:prstGeom prst="rect">
            <a:avLst/>
          </a:prstGeom>
        </p:spPr>
      </p:pic>
    </p:spTree>
    <p:extLst>
      <p:ext uri="{BB962C8B-B14F-4D97-AF65-F5344CB8AC3E}">
        <p14:creationId xmlns:p14="http://schemas.microsoft.com/office/powerpoint/2010/main" val="91669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website&#10;&#10;Description automatically generated">
            <a:extLst>
              <a:ext uri="{FF2B5EF4-FFF2-40B4-BE49-F238E27FC236}">
                <a16:creationId xmlns:a16="http://schemas.microsoft.com/office/drawing/2014/main" id="{752BA99F-0BC0-48E7-BD6F-E3473D1716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1895603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website&#10;&#10;Description automatically generated">
            <a:extLst>
              <a:ext uri="{FF2B5EF4-FFF2-40B4-BE49-F238E27FC236}">
                <a16:creationId xmlns:a16="http://schemas.microsoft.com/office/drawing/2014/main" id="{8D294B19-6DBF-4586-ABB2-4288CBE040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189361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902BE9BC-6C75-4096-B9C1-DA773FD47E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67274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website&#10;&#10;Description automatically generated">
            <a:extLst>
              <a:ext uri="{FF2B5EF4-FFF2-40B4-BE49-F238E27FC236}">
                <a16:creationId xmlns:a16="http://schemas.microsoft.com/office/drawing/2014/main" id="{D6E9FFE1-F286-42F6-8631-0F047563CF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4277515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981FA-AF7C-47AF-8F0F-52FCEAF4D700}"/>
              </a:ext>
            </a:extLst>
          </p:cNvPr>
          <p:cNvSpPr>
            <a:spLocks noGrp="1"/>
          </p:cNvSpPr>
          <p:nvPr>
            <p:ph type="title"/>
          </p:nvPr>
        </p:nvSpPr>
        <p:spPr/>
        <p:txBody>
          <a:bodyPr/>
          <a:lstStyle/>
          <a:p>
            <a:r>
              <a:rPr lang="en-US" dirty="0"/>
              <a:t>Docker Image</a:t>
            </a:r>
          </a:p>
        </p:txBody>
      </p:sp>
      <p:sp>
        <p:nvSpPr>
          <p:cNvPr id="3" name="Content Placeholder 2">
            <a:extLst>
              <a:ext uri="{FF2B5EF4-FFF2-40B4-BE49-F238E27FC236}">
                <a16:creationId xmlns:a16="http://schemas.microsoft.com/office/drawing/2014/main" id="{57A44E95-604E-4AA0-9825-C71E3C80B599}"/>
              </a:ext>
            </a:extLst>
          </p:cNvPr>
          <p:cNvSpPr>
            <a:spLocks noGrp="1"/>
          </p:cNvSpPr>
          <p:nvPr>
            <p:ph idx="1"/>
          </p:nvPr>
        </p:nvSpPr>
        <p:spPr/>
        <p:txBody>
          <a:bodyPr/>
          <a:lstStyle/>
          <a:p>
            <a:pPr algn="just">
              <a:lnSpc>
                <a:spcPct val="150000"/>
              </a:lnSpc>
            </a:pPr>
            <a:r>
              <a:rPr lang="en-US" dirty="0"/>
              <a:t>Docker image is built based on a docker file. A Docker file defines all the steps required to create a docker image with your application configured and ready to be run as a container. The image itself contains everything from all the dependencies to configurations required to run your application. </a:t>
            </a:r>
          </a:p>
        </p:txBody>
      </p:sp>
    </p:spTree>
    <p:extLst>
      <p:ext uri="{BB962C8B-B14F-4D97-AF65-F5344CB8AC3E}">
        <p14:creationId xmlns:p14="http://schemas.microsoft.com/office/powerpoint/2010/main" val="2648525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5A2088BE-CCAA-496D-88C8-1D0837194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4024283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850DEE-E97A-4808-82BF-710FE47979C8}"/>
              </a:ext>
            </a:extLst>
          </p:cNvPr>
          <p:cNvSpPr>
            <a:spLocks noGrp="1"/>
          </p:cNvSpPr>
          <p:nvPr>
            <p:ph type="title"/>
          </p:nvPr>
        </p:nvSpPr>
        <p:spPr>
          <a:xfrm>
            <a:off x="643467" y="597545"/>
            <a:ext cx="10905066" cy="1135737"/>
          </a:xfrm>
        </p:spPr>
        <p:txBody>
          <a:bodyPr>
            <a:normAutofit/>
          </a:bodyPr>
          <a:lstStyle/>
          <a:p>
            <a:r>
              <a:rPr lang="en-US" dirty="0"/>
              <a:t>Continuous Monitoring</a:t>
            </a:r>
          </a:p>
        </p:txBody>
      </p:sp>
      <p:sp>
        <p:nvSpPr>
          <p:cNvPr id="3" name="Content Placeholder 2">
            <a:extLst>
              <a:ext uri="{FF2B5EF4-FFF2-40B4-BE49-F238E27FC236}">
                <a16:creationId xmlns:a16="http://schemas.microsoft.com/office/drawing/2014/main" id="{9BDDD3CB-AA1B-4972-AB21-1D1D38DE7235}"/>
              </a:ext>
            </a:extLst>
          </p:cNvPr>
          <p:cNvSpPr>
            <a:spLocks noGrp="1"/>
          </p:cNvSpPr>
          <p:nvPr>
            <p:ph idx="1"/>
          </p:nvPr>
        </p:nvSpPr>
        <p:spPr>
          <a:xfrm>
            <a:off x="643467" y="1802031"/>
            <a:ext cx="10905066" cy="4393982"/>
          </a:xfrm>
        </p:spPr>
        <p:txBody>
          <a:bodyPr>
            <a:normAutofit/>
          </a:bodyPr>
          <a:lstStyle/>
          <a:p>
            <a:pPr algn="just">
              <a:lnSpc>
                <a:spcPct val="150000"/>
              </a:lnSpc>
            </a:pPr>
            <a:endParaRPr lang="en-US" sz="2000" i="0" dirty="0">
              <a:solidFill>
                <a:srgbClr val="111111"/>
              </a:solidFill>
              <a:effectLst/>
            </a:endParaRPr>
          </a:p>
          <a:p>
            <a:pPr algn="just">
              <a:lnSpc>
                <a:spcPct val="150000"/>
              </a:lnSpc>
            </a:pPr>
            <a:r>
              <a:rPr lang="en-US" sz="2400" i="0" dirty="0">
                <a:solidFill>
                  <a:srgbClr val="111111"/>
                </a:solidFill>
                <a:effectLst/>
              </a:rPr>
              <a:t>Once the application is deployed and is available for users, Continuous Monitoring will alert the teams if there are any application issues in that environment. This will provide necessary feedback to the team. And the team can understand the parts of the application that demand additional work.</a:t>
            </a:r>
            <a:endParaRPr lang="en-US" sz="24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18724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AFC8-ACD2-47E7-85F3-8CD2DC05476B}"/>
              </a:ext>
            </a:extLst>
          </p:cNvPr>
          <p:cNvSpPr>
            <a:spLocks noGrp="1"/>
          </p:cNvSpPr>
          <p:nvPr>
            <p:ph type="title"/>
          </p:nvPr>
        </p:nvSpPr>
        <p:spPr>
          <a:xfrm>
            <a:off x="838200" y="593725"/>
            <a:ext cx="10515600" cy="1325563"/>
          </a:xfrm>
        </p:spPr>
        <p:txBody>
          <a:bodyPr/>
          <a:lstStyle/>
          <a:p>
            <a:r>
              <a:rPr lang="en-US" sz="4400" b="1" dirty="0"/>
              <a:t>Monitoring Tools</a:t>
            </a:r>
            <a:endParaRPr lang="en-US" b="1" dirty="0"/>
          </a:p>
        </p:txBody>
      </p:sp>
      <p:sp>
        <p:nvSpPr>
          <p:cNvPr id="3" name="Content Placeholder 2">
            <a:extLst>
              <a:ext uri="{FF2B5EF4-FFF2-40B4-BE49-F238E27FC236}">
                <a16:creationId xmlns:a16="http://schemas.microsoft.com/office/drawing/2014/main" id="{933E3FEC-D6BF-4D1F-BA4B-429C5EB27F8F}"/>
              </a:ext>
            </a:extLst>
          </p:cNvPr>
          <p:cNvSpPr>
            <a:spLocks noGrp="1"/>
          </p:cNvSpPr>
          <p:nvPr>
            <p:ph idx="1"/>
          </p:nvPr>
        </p:nvSpPr>
        <p:spPr/>
        <p:txBody>
          <a:bodyPr/>
          <a:lstStyle/>
          <a:p>
            <a:pPr>
              <a:lnSpc>
                <a:spcPct val="150000"/>
              </a:lnSpc>
            </a:pPr>
            <a:r>
              <a:rPr lang="en-US" dirty="0" err="1"/>
              <a:t>Instana</a:t>
            </a:r>
            <a:endParaRPr lang="en-US" dirty="0"/>
          </a:p>
          <a:p>
            <a:pPr marL="0" indent="0" algn="just">
              <a:lnSpc>
                <a:spcPct val="150000"/>
              </a:lnSpc>
              <a:buNone/>
            </a:pPr>
            <a:r>
              <a:rPr lang="en-US" b="0" i="0" dirty="0" err="1">
                <a:solidFill>
                  <a:srgbClr val="444444"/>
                </a:solidFill>
                <a:effectLst/>
              </a:rPr>
              <a:t>Instana</a:t>
            </a:r>
            <a:r>
              <a:rPr lang="en-US" dirty="0">
                <a:solidFill>
                  <a:srgbClr val="444444"/>
                </a:solidFill>
              </a:rPr>
              <a:t> </a:t>
            </a:r>
            <a:r>
              <a:rPr lang="en-US" b="0" i="0" dirty="0">
                <a:solidFill>
                  <a:srgbClr val="444444"/>
                </a:solidFill>
                <a:effectLst/>
              </a:rPr>
              <a:t>is a fully automated Application Performance Management (APM) solution tool.</a:t>
            </a:r>
          </a:p>
          <a:p>
            <a:pPr marL="0" indent="0" algn="just">
              <a:lnSpc>
                <a:spcPct val="150000"/>
              </a:lnSpc>
              <a:buNone/>
            </a:pPr>
            <a:r>
              <a:rPr lang="en-US" dirty="0">
                <a:solidFill>
                  <a:srgbClr val="444444"/>
                </a:solidFill>
              </a:rPr>
              <a:t>It shows real time data of users hitting a particular service of an web application</a:t>
            </a:r>
            <a:endParaRPr lang="en-US" dirty="0"/>
          </a:p>
        </p:txBody>
      </p:sp>
    </p:spTree>
    <p:extLst>
      <p:ext uri="{BB962C8B-B14F-4D97-AF65-F5344CB8AC3E}">
        <p14:creationId xmlns:p14="http://schemas.microsoft.com/office/powerpoint/2010/main" val="1682246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Graphical user interface, application, website&#10;&#10;Description automatically generated">
            <a:extLst>
              <a:ext uri="{FF2B5EF4-FFF2-40B4-BE49-F238E27FC236}">
                <a16:creationId xmlns:a16="http://schemas.microsoft.com/office/drawing/2014/main" id="{0A655F8D-9319-42F9-B195-9A97DC80A8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89291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Chart&#10;&#10;Description automatically generated">
            <a:extLst>
              <a:ext uri="{FF2B5EF4-FFF2-40B4-BE49-F238E27FC236}">
                <a16:creationId xmlns:a16="http://schemas.microsoft.com/office/drawing/2014/main" id="{BBB54767-C4AB-4298-BC61-294B7FC6A5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75471"/>
            <a:ext cx="10905066" cy="5507057"/>
          </a:xfrm>
          <a:prstGeom prst="rect">
            <a:avLst/>
          </a:prstGeom>
        </p:spPr>
      </p:pic>
    </p:spTree>
    <p:extLst>
      <p:ext uri="{BB962C8B-B14F-4D97-AF65-F5344CB8AC3E}">
        <p14:creationId xmlns:p14="http://schemas.microsoft.com/office/powerpoint/2010/main" val="1928113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B5282-0BDF-4CA1-8920-2A4842E107C8}"/>
              </a:ext>
            </a:extLst>
          </p:cNvPr>
          <p:cNvSpPr>
            <a:spLocks noGrp="1"/>
          </p:cNvSpPr>
          <p:nvPr>
            <p:ph idx="1"/>
          </p:nvPr>
        </p:nvSpPr>
        <p:spPr>
          <a:xfrm>
            <a:off x="838200" y="893735"/>
            <a:ext cx="10515600" cy="4351338"/>
          </a:xfrm>
        </p:spPr>
        <p:txBody>
          <a:bodyPr>
            <a:noAutofit/>
          </a:bodyPr>
          <a:lstStyle/>
          <a:p>
            <a:pPr algn="just"/>
            <a:r>
              <a:rPr lang="en-US" dirty="0"/>
              <a:t>Grafana</a:t>
            </a:r>
          </a:p>
          <a:p>
            <a:pPr marL="0" indent="0" algn="just">
              <a:buNone/>
            </a:pPr>
            <a:r>
              <a:rPr lang="en-US" dirty="0"/>
              <a:t>Grafana is an open-source interactive visualization web application. It provides charts, graphs, dashboards and alerts for the web when connected to supported data source.</a:t>
            </a:r>
          </a:p>
          <a:p>
            <a:pPr marL="0" indent="0" algn="just">
              <a:buNone/>
            </a:pPr>
            <a:endParaRPr lang="en-US" dirty="0"/>
          </a:p>
          <a:p>
            <a:pPr marL="0" indent="0" algn="just">
              <a:buNone/>
            </a:pPr>
            <a:r>
              <a:rPr lang="en-US" dirty="0"/>
              <a:t>Grafana architect comprises of</a:t>
            </a:r>
          </a:p>
          <a:p>
            <a:pPr marL="514350" indent="-514350" algn="just">
              <a:buAutoNum type="arabicPeriod"/>
            </a:pPr>
            <a:r>
              <a:rPr lang="en-US" dirty="0"/>
              <a:t>Data Producer </a:t>
            </a:r>
          </a:p>
          <a:p>
            <a:pPr marL="514350" indent="-514350" algn="just">
              <a:buAutoNum type="arabicPeriod"/>
            </a:pPr>
            <a:r>
              <a:rPr lang="en-US" dirty="0"/>
              <a:t>Data Source </a:t>
            </a:r>
          </a:p>
          <a:p>
            <a:pPr marL="514350" indent="-514350" algn="just">
              <a:buAutoNum type="arabicPeriod"/>
            </a:pPr>
            <a:r>
              <a:rPr lang="en-US" dirty="0"/>
              <a:t>Grafana Dashboard </a:t>
            </a:r>
          </a:p>
          <a:p>
            <a:pPr marL="0" indent="0" algn="just">
              <a:buNone/>
            </a:pPr>
            <a:r>
              <a:rPr lang="en-US" dirty="0"/>
              <a:t>Grafana queries the data source and data source returns requested data which then is displayed on Grafana dashboard.</a:t>
            </a:r>
          </a:p>
          <a:p>
            <a:pPr marL="0" indent="0">
              <a:buNone/>
            </a:pPr>
            <a:endParaRPr lang="en-US" dirty="0"/>
          </a:p>
          <a:p>
            <a:endParaRPr lang="en-US" dirty="0"/>
          </a:p>
        </p:txBody>
      </p:sp>
    </p:spTree>
    <p:extLst>
      <p:ext uri="{BB962C8B-B14F-4D97-AF65-F5344CB8AC3E}">
        <p14:creationId xmlns:p14="http://schemas.microsoft.com/office/powerpoint/2010/main" val="1011824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screenshot of a computer&#10;&#10;Description automatically generated with medium confidence">
            <a:extLst>
              <a:ext uri="{FF2B5EF4-FFF2-40B4-BE49-F238E27FC236}">
                <a16:creationId xmlns:a16="http://schemas.microsoft.com/office/drawing/2014/main" id="{AB03BCF8-4B39-4917-ABDB-29171A3414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434241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30E7D-E06F-4E27-AF62-96CCD18DB3C8}"/>
              </a:ext>
            </a:extLst>
          </p:cNvPr>
          <p:cNvSpPr>
            <a:spLocks noGrp="1"/>
          </p:cNvSpPr>
          <p:nvPr>
            <p:ph idx="1"/>
          </p:nvPr>
        </p:nvSpPr>
        <p:spPr>
          <a:xfrm>
            <a:off x="838200" y="1253331"/>
            <a:ext cx="105156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000" dirty="0"/>
              <a:t>Thank You</a:t>
            </a:r>
          </a:p>
        </p:txBody>
      </p:sp>
    </p:spTree>
    <p:extLst>
      <p:ext uri="{BB962C8B-B14F-4D97-AF65-F5344CB8AC3E}">
        <p14:creationId xmlns:p14="http://schemas.microsoft.com/office/powerpoint/2010/main" val="2702570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Timeline&#10;&#10;Description automatically generated">
            <a:extLst>
              <a:ext uri="{FF2B5EF4-FFF2-40B4-BE49-F238E27FC236}">
                <a16:creationId xmlns:a16="http://schemas.microsoft.com/office/drawing/2014/main" id="{4E12A81C-4356-4C4D-A5B5-886700AE24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89102"/>
            <a:ext cx="10905066" cy="5479796"/>
          </a:xfrm>
          <a:prstGeom prst="rect">
            <a:avLst/>
          </a:prstGeom>
        </p:spPr>
      </p:pic>
    </p:spTree>
    <p:extLst>
      <p:ext uri="{BB962C8B-B14F-4D97-AF65-F5344CB8AC3E}">
        <p14:creationId xmlns:p14="http://schemas.microsoft.com/office/powerpoint/2010/main" val="2733498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text&#10;&#10;Description automatically generated">
            <a:extLst>
              <a:ext uri="{FF2B5EF4-FFF2-40B4-BE49-F238E27FC236}">
                <a16:creationId xmlns:a16="http://schemas.microsoft.com/office/drawing/2014/main" id="{770A9844-9FA4-4603-BF56-7A145DA1DA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61841"/>
            <a:ext cx="10905066" cy="5534318"/>
          </a:xfrm>
          <a:prstGeom prst="rect">
            <a:avLst/>
          </a:prstGeom>
        </p:spPr>
      </p:pic>
    </p:spTree>
    <p:extLst>
      <p:ext uri="{BB962C8B-B14F-4D97-AF65-F5344CB8AC3E}">
        <p14:creationId xmlns:p14="http://schemas.microsoft.com/office/powerpoint/2010/main" val="221712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imeline&#10;&#10;Description automatically generated">
            <a:extLst>
              <a:ext uri="{FF2B5EF4-FFF2-40B4-BE49-F238E27FC236}">
                <a16:creationId xmlns:a16="http://schemas.microsoft.com/office/drawing/2014/main" id="{F008FC3A-EC71-4919-A76C-1B7823820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75471"/>
            <a:ext cx="10905066" cy="5507057"/>
          </a:xfrm>
          <a:prstGeom prst="rect">
            <a:avLst/>
          </a:prstGeom>
        </p:spPr>
      </p:pic>
    </p:spTree>
    <p:extLst>
      <p:ext uri="{BB962C8B-B14F-4D97-AF65-F5344CB8AC3E}">
        <p14:creationId xmlns:p14="http://schemas.microsoft.com/office/powerpoint/2010/main" val="16419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low confidence">
            <a:extLst>
              <a:ext uri="{FF2B5EF4-FFF2-40B4-BE49-F238E27FC236}">
                <a16:creationId xmlns:a16="http://schemas.microsoft.com/office/drawing/2014/main" id="{46D607B4-06EC-4D39-8241-A7D182742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75471"/>
            <a:ext cx="10905066" cy="5507057"/>
          </a:xfrm>
          <a:prstGeom prst="rect">
            <a:avLst/>
          </a:prstGeom>
        </p:spPr>
      </p:pic>
    </p:spTree>
    <p:extLst>
      <p:ext uri="{BB962C8B-B14F-4D97-AF65-F5344CB8AC3E}">
        <p14:creationId xmlns:p14="http://schemas.microsoft.com/office/powerpoint/2010/main" val="373786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2B4F0DCD-FB98-493D-9F1D-0719944419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33" r="7807"/>
          <a:stretch/>
        </p:blipFill>
        <p:spPr>
          <a:xfrm>
            <a:off x="20" y="1282"/>
            <a:ext cx="12191980" cy="6856718"/>
          </a:xfrm>
          <a:prstGeom prst="rect">
            <a:avLst/>
          </a:prstGeom>
        </p:spPr>
      </p:pic>
    </p:spTree>
    <p:extLst>
      <p:ext uri="{BB962C8B-B14F-4D97-AF65-F5344CB8AC3E}">
        <p14:creationId xmlns:p14="http://schemas.microsoft.com/office/powerpoint/2010/main" val="5732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2BFCF2C5-5874-4747-8182-3F3C7CA07B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639811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2298</TotalTime>
  <Words>201</Words>
  <Application>Microsoft Office PowerPoint</Application>
  <PresentationFormat>Widescreen</PresentationFormat>
  <Paragraphs>22</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Image</vt:lpstr>
      <vt:lpstr>PowerPoint Presentation</vt:lpstr>
      <vt:lpstr>Continuous Monitoring</vt:lpstr>
      <vt:lpstr>Monitoring Tools</vt:lpstr>
      <vt:lpstr>PowerPoint Presentation</vt:lpstr>
      <vt:lpstr>PowerPoint Presentation</vt:lpstr>
      <vt:lpstr>PowerPoint Presentation</vt:lpstr>
      <vt:lpstr>PowerPoint Presentation</vt:lpstr>
    </vt:vector>
  </TitlesOfParts>
  <Company>Infosys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Bhuvnesh Rana</dc:creator>
  <cp:lastModifiedBy>Bhuvnesh Rana</cp:lastModifiedBy>
  <cp:revision>19</cp:revision>
  <dcterms:created xsi:type="dcterms:W3CDTF">2022-07-18T12:53:35Z</dcterms:created>
  <dcterms:modified xsi:type="dcterms:W3CDTF">2022-07-21T11:28:55Z</dcterms:modified>
</cp:coreProperties>
</file>